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941" r:id="rId2"/>
    <p:sldId id="919" r:id="rId3"/>
    <p:sldId id="942" r:id="rId4"/>
    <p:sldId id="933" r:id="rId5"/>
    <p:sldId id="943" r:id="rId6"/>
    <p:sldId id="905" r:id="rId7"/>
    <p:sldId id="945" r:id="rId8"/>
    <p:sldId id="946" r:id="rId9"/>
    <p:sldId id="947" r:id="rId10"/>
    <p:sldId id="948" r:id="rId11"/>
    <p:sldId id="949" r:id="rId12"/>
    <p:sldId id="926" r:id="rId13"/>
    <p:sldId id="906" r:id="rId14"/>
    <p:sldId id="904" r:id="rId15"/>
    <p:sldId id="907" r:id="rId16"/>
    <p:sldId id="950" r:id="rId17"/>
    <p:sldId id="924" r:id="rId18"/>
    <p:sldId id="951" r:id="rId19"/>
    <p:sldId id="908" r:id="rId20"/>
    <p:sldId id="909" r:id="rId21"/>
    <p:sldId id="903" r:id="rId22"/>
    <p:sldId id="910" r:id="rId23"/>
    <p:sldId id="952" r:id="rId24"/>
    <p:sldId id="911" r:id="rId25"/>
    <p:sldId id="912" r:id="rId26"/>
    <p:sldId id="925" r:id="rId27"/>
    <p:sldId id="913" r:id="rId28"/>
    <p:sldId id="914" r:id="rId29"/>
    <p:sldId id="915" r:id="rId30"/>
    <p:sldId id="916" r:id="rId31"/>
    <p:sldId id="929" r:id="rId32"/>
    <p:sldId id="90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607" autoAdjust="0"/>
  </p:normalViewPr>
  <p:slideViewPr>
    <p:cSldViewPr snapToGrid="0">
      <p:cViewPr varScale="1">
        <p:scale>
          <a:sx n="111" d="100"/>
          <a:sy n="111" d="100"/>
        </p:scale>
        <p:origin x="77" y="394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8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58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5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8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4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2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Part of the semantic content of the statements is captured by what truth value can be assigned; Possible assignments are determined by the semantic content of the statements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8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a … after the third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588DA-AF3D-0538-FED6-B91B80D9B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5482"/>
            <a:ext cx="1676403" cy="1523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EE5F5B-B632-2F49-E623-5C0F89CE0E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3727"/>
            <a:ext cx="2229706" cy="756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E0316C-62B2-770F-A578-C8D4BEA5E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4433212"/>
            <a:ext cx="1676403" cy="1523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0B28FF-2283-988B-15E2-3907B103BE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1" y="6001457"/>
            <a:ext cx="2229706" cy="7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4/9/2024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EABDBC-29F5-54A5-0B74-DE652EDCED6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72"/>
            <a:ext cx="755811" cy="686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CDCAE5-166F-5A8D-47B6-2316E82EF1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150" y="6274104"/>
            <a:ext cx="1313865" cy="4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7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0.png"/><Relationship Id="rId7" Type="http://schemas.openxmlformats.org/officeDocument/2006/relationships/image" Target="../media/image24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271.png"/><Relationship Id="rId4" Type="http://schemas.openxmlformats.org/officeDocument/2006/relationships/image" Target="../media/image210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21" Type="http://schemas.openxmlformats.org/officeDocument/2006/relationships/image" Target="../media/image47.png"/><Relationship Id="rId7" Type="http://schemas.openxmlformats.org/officeDocument/2006/relationships/image" Target="../media/image34.png"/><Relationship Id="rId12" Type="http://schemas.openxmlformats.org/officeDocument/2006/relationships/image" Target="../media/image22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Logic of Experimental verifiability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503442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statement here represents the assertion and not the sentence that declares the assertion. Therefore the translation of a sentence into another languages represents the same statement.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EF55C-8C0F-2C30-E517-95C5E31025DC}"/>
              </a:ext>
            </a:extLst>
          </p:cNvPr>
          <p:cNvSpPr txBox="1"/>
          <p:nvPr/>
        </p:nvSpPr>
        <p:spPr>
          <a:xfrm>
            <a:off x="119730" y="4145030"/>
            <a:ext cx="9164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Technically, we only assume the existence of valid statements for doing science. Therefore statements are also primitives in the informal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5908-A9EF-BC6B-E4F4-71A0160988F7}"/>
              </a:ext>
            </a:extLst>
          </p:cNvPr>
          <p:cNvSpPr txBox="1"/>
          <p:nvPr/>
        </p:nvSpPr>
        <p:spPr>
          <a:xfrm>
            <a:off x="2679451" y="4939234"/>
            <a:ext cx="660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if they exist, they must follow the axioms we are going to specify.</a:t>
            </a:r>
          </a:p>
        </p:txBody>
      </p:sp>
    </p:spTree>
    <p:extLst>
      <p:ext uri="{BB962C8B-B14F-4D97-AF65-F5344CB8AC3E}">
        <p14:creationId xmlns:p14="http://schemas.microsoft.com/office/powerpoint/2010/main" val="226794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existence of a truth function stems from the assumption of non-contradiction and universality.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5908-A9EF-BC6B-E4F4-71A0160988F7}"/>
              </a:ext>
            </a:extLst>
          </p:cNvPr>
          <p:cNvSpPr txBox="1"/>
          <p:nvPr/>
        </p:nvSpPr>
        <p:spPr>
          <a:xfrm>
            <a:off x="5161394" y="3372327"/>
            <a:ext cx="572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statement must be either true or false for everybody.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7CF0EE1D-0E48-84C2-848A-EA0DCBF89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639732"/>
                  </p:ext>
                </p:extLst>
              </p:nvPr>
            </p:nvGraphicFramePr>
            <p:xfrm>
              <a:off x="1166740" y="4087277"/>
              <a:ext cx="633550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723703975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862549803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68373546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88863181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547680252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634823415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7CF0EE1D-0E48-84C2-848A-EA0DCBF89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639732"/>
                  </p:ext>
                </p:extLst>
              </p:nvPr>
            </p:nvGraphicFramePr>
            <p:xfrm>
              <a:off x="1166740" y="4087277"/>
              <a:ext cx="633550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723703975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862549803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68373546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88863181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547680252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634823415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35" t="-1613" r="-875701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887" t="-1613" r="-783962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769" t="-1613" r="-699038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8738" t="-1613" r="-605825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4808" t="-1613" r="-500000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9709" t="-1613" r="-40485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9709" t="-1613" r="-30485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02885" t="-1613" r="-20192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0680" t="-1613" r="-10388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0680" t="-1613" r="-3883" b="-1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EF108-4473-9F8F-DD9D-F304C526ECDB}"/>
                  </a:ext>
                </a:extLst>
              </p:cNvPr>
              <p:cNvSpPr txBox="1"/>
              <p:nvPr/>
            </p:nvSpPr>
            <p:spPr>
              <a:xfrm>
                <a:off x="401457" y="4458117"/>
                <a:ext cx="74571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truth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EF108-4473-9F8F-DD9D-F304C526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57" y="4458117"/>
                <a:ext cx="7457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EA117A-2238-628C-62EA-2A66736557C7}"/>
                  </a:ext>
                </a:extLst>
              </p:cNvPr>
              <p:cNvSpPr txBox="1"/>
              <p:nvPr/>
            </p:nvSpPr>
            <p:spPr>
              <a:xfrm>
                <a:off x="257077" y="5318266"/>
                <a:ext cx="88662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Context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big table where statements are columns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EA117A-2238-628C-62EA-2A667365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7" y="5318266"/>
                <a:ext cx="8866297" cy="584775"/>
              </a:xfrm>
              <a:prstGeom prst="rect">
                <a:avLst/>
              </a:prstGeom>
              <a:blipFill>
                <a:blip r:embed="rId8"/>
                <a:stretch>
                  <a:fillRect l="-1718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47F582-FC85-A335-7628-6F27E816BB7B}"/>
                  </a:ext>
                </a:extLst>
              </p:cNvPr>
              <p:cNvSpPr txBox="1"/>
              <p:nvPr/>
            </p:nvSpPr>
            <p:spPr>
              <a:xfrm>
                <a:off x="4069834" y="3520402"/>
                <a:ext cx="5293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47F582-FC85-A335-7628-6F27E816B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34" y="3520402"/>
                <a:ext cx="52931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7A98F-859E-BF5C-0E97-9CD3E0FC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F9BB8-119F-269F-280A-0897DA3D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718910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9426569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103483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333904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025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718910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1951" t="-4762" r="-1951" b="-4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94265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1034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3339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40DF79-17E9-7D35-EA14-FCFDE1469C60}"/>
              </a:ext>
            </a:extLst>
          </p:cNvPr>
          <p:cNvCxnSpPr>
            <a:cxnSpLocks/>
          </p:cNvCxnSpPr>
          <p:nvPr/>
        </p:nvCxnSpPr>
        <p:spPr>
          <a:xfrm>
            <a:off x="1591502" y="2323988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7897B9-4900-FEC8-936A-EDD53C515417}"/>
              </a:ext>
            </a:extLst>
          </p:cNvPr>
          <p:cNvCxnSpPr>
            <a:cxnSpLocks/>
          </p:cNvCxnSpPr>
          <p:nvPr/>
        </p:nvCxnSpPr>
        <p:spPr>
          <a:xfrm>
            <a:off x="1591502" y="3429000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FD0A9C-313B-7A48-0973-35E99670D2BA}"/>
              </a:ext>
            </a:extLst>
          </p:cNvPr>
          <p:cNvCxnSpPr>
            <a:cxnSpLocks/>
          </p:cNvCxnSpPr>
          <p:nvPr/>
        </p:nvCxnSpPr>
        <p:spPr>
          <a:xfrm>
            <a:off x="1591502" y="3068871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B05A06-30F9-2839-0762-D4EC28C3AB33}"/>
              </a:ext>
            </a:extLst>
          </p:cNvPr>
          <p:cNvCxnSpPr>
            <a:cxnSpLocks/>
          </p:cNvCxnSpPr>
          <p:nvPr/>
        </p:nvCxnSpPr>
        <p:spPr>
          <a:xfrm>
            <a:off x="1591502" y="3795428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0B8D34-4DF6-7998-EA43-0CBC546B7893}"/>
              </a:ext>
            </a:extLst>
          </p:cNvPr>
          <p:cNvSpPr txBox="1"/>
          <p:nvPr/>
        </p:nvSpPr>
        <p:spPr>
          <a:xfrm>
            <a:off x="611893" y="5401675"/>
            <a:ext cx="73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only semantics captured by the formal system is the set of possible combinations of truth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14540-8DC3-4B20-8098-6DFBB08ED20E}"/>
              </a:ext>
            </a:extLst>
          </p:cNvPr>
          <p:cNvSpPr txBox="1"/>
          <p:nvPr/>
        </p:nvSpPr>
        <p:spPr>
          <a:xfrm>
            <a:off x="408461" y="48085"/>
            <a:ext cx="1148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Note: the semantic content constrains the possible combinations of truth 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35E79F-A9C6-6E27-53CB-1DFBFD4E20B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927092" y="2261937"/>
            <a:ext cx="1271910" cy="75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D10372-79CE-2B43-3210-7DF2EF6152C7}"/>
              </a:ext>
            </a:extLst>
          </p:cNvPr>
          <p:cNvSpPr txBox="1"/>
          <p:nvPr/>
        </p:nvSpPr>
        <p:spPr>
          <a:xfrm>
            <a:off x="9199002" y="283260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impossible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C46BEF-86F6-DBD9-0A57-8286DE254838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927092" y="3017267"/>
            <a:ext cx="1271910" cy="6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2B722-89FE-DFC2-5211-9131AA178F63}"/>
              </a:ext>
            </a:extLst>
          </p:cNvPr>
          <p:cNvCxnSpPr>
            <a:stCxn id="12" idx="1"/>
          </p:cNvCxnSpPr>
          <p:nvPr/>
        </p:nvCxnSpPr>
        <p:spPr>
          <a:xfrm flipH="1">
            <a:off x="7927092" y="3017267"/>
            <a:ext cx="1271910" cy="41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173DAB-5596-9A08-76C7-D407E6BE50E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927092" y="3017267"/>
            <a:ext cx="1271910" cy="77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4745836" y="2825844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6" y="2825844"/>
                <a:ext cx="624472" cy="369332"/>
              </a:xfrm>
              <a:prstGeom prst="rect">
                <a:avLst/>
              </a:prstGeom>
              <a:blipFill>
                <a:blip r:embed="rId4"/>
                <a:stretch>
                  <a:fillRect r="-1862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7CD26-62BD-94BC-72A6-7E98BC89E221}"/>
              </a:ext>
            </a:extLst>
          </p:cNvPr>
          <p:cNvCxnSpPr>
            <a:cxnSpLocks/>
          </p:cNvCxnSpPr>
          <p:nvPr/>
        </p:nvCxnSpPr>
        <p:spPr>
          <a:xfrm flipV="1">
            <a:off x="5078547" y="2575009"/>
            <a:ext cx="0" cy="21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32EA0AA9-1818-AE06-E624-84EF058B64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956676"/>
                  </p:ext>
                </p:extLst>
              </p:nvPr>
            </p:nvGraphicFramePr>
            <p:xfrm>
              <a:off x="3468940" y="1760042"/>
              <a:ext cx="255379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32EA0AA9-1818-AE06-E624-84EF058B64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956676"/>
                  </p:ext>
                </p:extLst>
              </p:nvPr>
            </p:nvGraphicFramePr>
            <p:xfrm>
              <a:off x="3468940" y="1760042"/>
              <a:ext cx="255379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35" t="-1613" r="-296262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887" t="-1613" r="-19905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7767" t="-1613" r="-104854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7767" t="-1613" r="-4854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A2EEB-ACC6-0EFC-F254-CF17FE44A68D}"/>
                  </a:ext>
                </a:extLst>
              </p:cNvPr>
              <p:cNvSpPr txBox="1"/>
              <p:nvPr/>
            </p:nvSpPr>
            <p:spPr>
              <a:xfrm>
                <a:off x="3086078" y="2130882"/>
                <a:ext cx="37144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800" b="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A2EEB-ACC6-0EFC-F254-CF17FE44A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78" y="2130882"/>
                <a:ext cx="3714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0B91C0D9-CD7E-7076-366B-2AA5313CF0D1}"/>
              </a:ext>
            </a:extLst>
          </p:cNvPr>
          <p:cNvSpPr/>
          <p:nvPr/>
        </p:nvSpPr>
        <p:spPr>
          <a:xfrm rot="16200000">
            <a:off x="3985998" y="2107078"/>
            <a:ext cx="220391" cy="1254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FD1668-63BE-EBF2-AF8E-B29F3CAC5B2C}"/>
                  </a:ext>
                </a:extLst>
              </p:cNvPr>
              <p:cNvSpPr txBox="1"/>
              <p:nvPr/>
            </p:nvSpPr>
            <p:spPr>
              <a:xfrm>
                <a:off x="3678073" y="2820622"/>
                <a:ext cx="949299" cy="39312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1800" b="0" i="1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FD1668-63BE-EBF2-AF8E-B29F3CAC5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073" y="2820622"/>
                <a:ext cx="949299" cy="393121"/>
              </a:xfrm>
              <a:prstGeom prst="rect">
                <a:avLst/>
              </a:prstGeom>
              <a:blipFill>
                <a:blip r:embed="rId7"/>
                <a:stretch>
                  <a:fillRect l="-21154" t="-112500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71CD4C-92B1-C83A-0BBA-2F6B0109959E}"/>
              </a:ext>
            </a:extLst>
          </p:cNvPr>
          <p:cNvCxnSpPr>
            <a:cxnSpLocks/>
          </p:cNvCxnSpPr>
          <p:nvPr/>
        </p:nvCxnSpPr>
        <p:spPr>
          <a:xfrm flipV="1">
            <a:off x="2571318" y="2392567"/>
            <a:ext cx="527565" cy="17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BC98C8-6DFA-B96F-2988-DEC60D29AFCB}"/>
              </a:ext>
            </a:extLst>
          </p:cNvPr>
          <p:cNvSpPr txBox="1"/>
          <p:nvPr/>
        </p:nvSpPr>
        <p:spPr>
          <a:xfrm>
            <a:off x="1501125" y="2582885"/>
            <a:ext cx="20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assignment for whole context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36B60C-63CE-E46E-B1C7-5E1B949E2F6C}"/>
              </a:ext>
            </a:extLst>
          </p:cNvPr>
          <p:cNvCxnSpPr>
            <a:cxnSpLocks/>
          </p:cNvCxnSpPr>
          <p:nvPr/>
        </p:nvCxnSpPr>
        <p:spPr>
          <a:xfrm flipV="1">
            <a:off x="3170604" y="3101859"/>
            <a:ext cx="527565" cy="17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E3C609-966A-2CED-9202-15C540041A2B}"/>
              </a:ext>
            </a:extLst>
          </p:cNvPr>
          <p:cNvSpPr txBox="1"/>
          <p:nvPr/>
        </p:nvSpPr>
        <p:spPr>
          <a:xfrm>
            <a:off x="2100411" y="3292177"/>
            <a:ext cx="20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assignment for a set of 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EA87D7-4A91-6F0D-589D-A7E0D2CA0D41}"/>
              </a:ext>
            </a:extLst>
          </p:cNvPr>
          <p:cNvSpPr txBox="1"/>
          <p:nvPr/>
        </p:nvSpPr>
        <p:spPr>
          <a:xfrm>
            <a:off x="5202299" y="3292177"/>
            <a:ext cx="20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assignment for a single statement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90DA97-883B-3D56-6E8B-EB2DA9D94D1C}"/>
              </a:ext>
            </a:extLst>
          </p:cNvPr>
          <p:cNvCxnSpPr>
            <a:cxnSpLocks/>
          </p:cNvCxnSpPr>
          <p:nvPr/>
        </p:nvCxnSpPr>
        <p:spPr>
          <a:xfrm flipH="1" flipV="1">
            <a:off x="5392697" y="3102644"/>
            <a:ext cx="527565" cy="17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1442850"/>
                  </p:ext>
                </p:extLst>
              </p:nvPr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6" t="-1639" r="-29285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21" t="-1639" r="-1961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6226" t="-1639" r="-10077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9843" t="-1639" r="-196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/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blipFill>
                <a:blip r:embed="rId5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/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/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blipFill>
                <a:blip r:embed="rId7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/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65A0723-D0D6-F20D-9134-9B33E366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68124" y="2196615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/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blipFill>
                <a:blip r:embed="rId10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7D9B8-BD99-AB01-1C26-C56073353714}"/>
                  </a:ext>
                </a:extLst>
              </p:cNvPr>
              <p:cNvSpPr txBox="1"/>
              <p:nvPr/>
            </p:nvSpPr>
            <p:spPr>
              <a:xfrm>
                <a:off x="7761310" y="2174112"/>
                <a:ext cx="74571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truth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7D9B8-BD99-AB01-1C26-C5607335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310" y="2174112"/>
                <a:ext cx="7457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23BC7-3A16-25E1-3852-A2194961C35E}"/>
                  </a:ext>
                </a:extLst>
              </p:cNvPr>
              <p:cNvSpPr txBox="1"/>
              <p:nvPr/>
            </p:nvSpPr>
            <p:spPr>
              <a:xfrm>
                <a:off x="504584" y="5157880"/>
                <a:ext cx="884567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Context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big table where statements are columns and possible assignments are rows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23BC7-3A16-25E1-3852-A2194961C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84" y="5157880"/>
                <a:ext cx="8845672" cy="1077218"/>
              </a:xfrm>
              <a:prstGeom prst="rect">
                <a:avLst/>
              </a:prstGeom>
              <a:blipFill>
                <a:blip r:embed="rId12"/>
                <a:stretch>
                  <a:fillRect l="-1792" t="-6780" r="-138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E9F1F9A-D7BA-D9B8-2C75-FBAEBCC01043}"/>
              </a:ext>
            </a:extLst>
          </p:cNvPr>
          <p:cNvSpPr txBox="1"/>
          <p:nvPr/>
        </p:nvSpPr>
        <p:spPr>
          <a:xfrm>
            <a:off x="504584" y="3969783"/>
            <a:ext cx="6822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assignment are those assignment consistent with the meaning (semantics) of the statements</a:t>
            </a:r>
          </a:p>
        </p:txBody>
      </p:sp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29813"/>
              </p:ext>
            </p:extLst>
          </p:nvPr>
        </p:nvGraphicFramePr>
        <p:xfrm>
          <a:off x="1705984" y="3262550"/>
          <a:ext cx="578640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865784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"/>
          <a:stretch/>
        </p:blipFill>
        <p:spPr>
          <a:xfrm>
            <a:off x="396404" y="306496"/>
            <a:ext cx="8276542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" b="19396"/>
          <a:stretch/>
        </p:blipFill>
        <p:spPr>
          <a:xfrm>
            <a:off x="396404" y="1369533"/>
            <a:ext cx="8276541" cy="774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 r="166"/>
          <a:stretch/>
        </p:blipFill>
        <p:spPr>
          <a:xfrm>
            <a:off x="396404" y="2203885"/>
            <a:ext cx="8276541" cy="632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DE3CD1-6A85-192C-ED45-E6AD683DD3D8}"/>
              </a:ext>
            </a:extLst>
          </p:cNvPr>
          <p:cNvSpPr txBox="1"/>
          <p:nvPr/>
        </p:nvSpPr>
        <p:spPr>
          <a:xfrm>
            <a:off x="2310384" y="4691212"/>
            <a:ext cx="83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27FDB-C9D9-397F-A399-16D5A53E74F4}"/>
              </a:ext>
            </a:extLst>
          </p:cNvPr>
          <p:cNvSpPr txBox="1"/>
          <p:nvPr/>
        </p:nvSpPr>
        <p:spPr>
          <a:xfrm>
            <a:off x="4102608" y="4691212"/>
            <a:ext cx="119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contingent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B2431-BFDD-49CC-8211-8491D35A442E}"/>
              </a:ext>
            </a:extLst>
          </p:cNvPr>
          <p:cNvSpPr txBox="1"/>
          <p:nvPr/>
        </p:nvSpPr>
        <p:spPr>
          <a:xfrm>
            <a:off x="5985361" y="469121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impossible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09C72-B272-BC22-CA8F-C3FF87AFFFDA}"/>
              </a:ext>
            </a:extLst>
          </p:cNvPr>
          <p:cNvSpPr txBox="1"/>
          <p:nvPr/>
        </p:nvSpPr>
        <p:spPr>
          <a:xfrm>
            <a:off x="1595981" y="5274427"/>
            <a:ext cx="618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Certainties and impossibilities have the same truth value in all rows</a:t>
            </a:r>
          </a:p>
        </p:txBody>
      </p:sp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"/>
          <a:stretch/>
        </p:blipFill>
        <p:spPr>
          <a:xfrm>
            <a:off x="396404" y="306496"/>
            <a:ext cx="8276542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" b="19396"/>
          <a:stretch/>
        </p:blipFill>
        <p:spPr>
          <a:xfrm>
            <a:off x="396404" y="1369533"/>
            <a:ext cx="8276541" cy="774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 r="166"/>
          <a:stretch/>
        </p:blipFill>
        <p:spPr>
          <a:xfrm>
            <a:off x="396404" y="2203885"/>
            <a:ext cx="8276541" cy="6322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4100CC-BF24-5818-1249-54F2849BC4A1}"/>
              </a:ext>
            </a:extLst>
          </p:cNvPr>
          <p:cNvSpPr txBox="1"/>
          <p:nvPr/>
        </p:nvSpPr>
        <p:spPr>
          <a:xfrm>
            <a:off x="1562084" y="2985935"/>
            <a:ext cx="7191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Whether a statement is certain or contingent depends on context!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96175A-3523-EBDA-1D2F-E2A370D86433}"/>
                  </a:ext>
                </a:extLst>
              </p:cNvPr>
              <p:cNvSpPr txBox="1"/>
              <p:nvPr/>
            </p:nvSpPr>
            <p:spPr>
              <a:xfrm>
                <a:off x="1551081" y="4506413"/>
                <a:ext cx="7001660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the mass of the electron is 510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3200" i="1" dirty="0"/>
                  <a:t> 0.5 KeV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96175A-3523-EBDA-1D2F-E2A370D86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081" y="4506413"/>
                <a:ext cx="7001660" cy="584775"/>
              </a:xfrm>
              <a:prstGeom prst="rect">
                <a:avLst/>
              </a:prstGeom>
              <a:blipFill>
                <a:blip r:embed="rId6"/>
                <a:stretch>
                  <a:fillRect l="-2176" t="-12500" r="-139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1974F-BCF2-6E1D-5387-71227F7EBB86}"/>
              </a:ext>
            </a:extLst>
          </p:cNvPr>
          <p:cNvCxnSpPr/>
          <p:nvPr/>
        </p:nvCxnSpPr>
        <p:spPr>
          <a:xfrm flipV="1">
            <a:off x="2097024" y="5108334"/>
            <a:ext cx="719328" cy="4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A466E-EA6C-73FF-7D96-C7D65C167262}"/>
              </a:ext>
            </a:extLst>
          </p:cNvPr>
          <p:cNvSpPr txBox="1"/>
          <p:nvPr/>
        </p:nvSpPr>
        <p:spPr>
          <a:xfrm>
            <a:off x="810768" y="5711526"/>
            <a:ext cx="2836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Contingent when measuring</a:t>
            </a:r>
            <a:br>
              <a:rPr lang="en-US" dirty="0"/>
            </a:br>
            <a:r>
              <a:rPr lang="en-US" dirty="0"/>
              <a:t>the mass of the electron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191F1-4B2B-3B66-8631-AFB4E43349B1}"/>
              </a:ext>
            </a:extLst>
          </p:cNvPr>
          <p:cNvSpPr txBox="1"/>
          <p:nvPr/>
        </p:nvSpPr>
        <p:spPr>
          <a:xfrm>
            <a:off x="6096000" y="5711525"/>
            <a:ext cx="2546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Certain when performing</a:t>
            </a:r>
          </a:p>
          <a:p>
            <a:r>
              <a:rPr lang="en-US" dirty="0"/>
              <a:t>particle identification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037EFA-70F9-1C7A-3970-26FDCB59C4F7}"/>
              </a:ext>
            </a:extLst>
          </p:cNvPr>
          <p:cNvCxnSpPr>
            <a:cxnSpLocks/>
          </p:cNvCxnSpPr>
          <p:nvPr/>
        </p:nvCxnSpPr>
        <p:spPr>
          <a:xfrm flipH="1" flipV="1">
            <a:off x="6382512" y="5108334"/>
            <a:ext cx="719328" cy="4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460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948E1-9D94-3CDB-4A69-A58FEF211CC7}"/>
              </a:ext>
            </a:extLst>
          </p:cNvPr>
          <p:cNvSpPr txBox="1"/>
          <p:nvPr/>
        </p:nvSpPr>
        <p:spPr>
          <a:xfrm>
            <a:off x="379447" y="206159"/>
            <a:ext cx="11416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Some statements depend on other statements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56B56-E967-DF9A-B831-9891D836BC3D}"/>
              </a:ext>
            </a:extLst>
          </p:cNvPr>
          <p:cNvSpPr txBox="1"/>
          <p:nvPr/>
        </p:nvSpPr>
        <p:spPr>
          <a:xfrm>
            <a:off x="327061" y="2364842"/>
            <a:ext cx="338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8428F-DB2B-2A39-FF12-8655B7B135A0}"/>
              </a:ext>
            </a:extLst>
          </p:cNvPr>
          <p:cNvSpPr txBox="1"/>
          <p:nvPr/>
        </p:nvSpPr>
        <p:spPr>
          <a:xfrm>
            <a:off x="327061" y="1412163"/>
            <a:ext cx="4359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mammal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65E1-DFC9-D1E3-285A-ABA1184E3648}"/>
              </a:ext>
            </a:extLst>
          </p:cNvPr>
          <p:cNvSpPr txBox="1"/>
          <p:nvPr/>
        </p:nvSpPr>
        <p:spPr>
          <a:xfrm>
            <a:off x="327061" y="3317521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black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D55AA-F2AE-3A1F-E5ED-1B1AA12418AF}"/>
              </a:ext>
            </a:extLst>
          </p:cNvPr>
          <p:cNvSpPr txBox="1"/>
          <p:nvPr/>
        </p:nvSpPr>
        <p:spPr>
          <a:xfrm>
            <a:off x="7605174" y="3317521"/>
            <a:ext cx="4125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not black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776D1-1BD1-5B19-DEE9-85D6641782CC}"/>
              </a:ext>
            </a:extLst>
          </p:cNvPr>
          <p:cNvSpPr txBox="1"/>
          <p:nvPr/>
        </p:nvSpPr>
        <p:spPr>
          <a:xfrm>
            <a:off x="8181486" y="2367338"/>
            <a:ext cx="3549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bird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28FC7C-4610-11ED-D5C7-495EA01E7228}"/>
              </a:ext>
            </a:extLst>
          </p:cNvPr>
          <p:cNvSpPr txBox="1"/>
          <p:nvPr/>
        </p:nvSpPr>
        <p:spPr>
          <a:xfrm>
            <a:off x="7451414" y="1417156"/>
            <a:ext cx="4279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has feathers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8FBBE-5994-AB4D-C70C-4D652E1EEE92}"/>
              </a:ext>
            </a:extLst>
          </p:cNvPr>
          <p:cNvSpPr txBox="1"/>
          <p:nvPr/>
        </p:nvSpPr>
        <p:spPr>
          <a:xfrm>
            <a:off x="9349923" y="1992236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equivalent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CF106-5480-8B0E-1B4A-9803EE3AB354}"/>
              </a:ext>
            </a:extLst>
          </p:cNvPr>
          <p:cNvSpPr txBox="1"/>
          <p:nvPr/>
        </p:nvSpPr>
        <p:spPr>
          <a:xfrm>
            <a:off x="1793300" y="2950290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9DE61-6DE0-D03E-5871-A87AD7DF1B1F}"/>
              </a:ext>
            </a:extLst>
          </p:cNvPr>
          <p:cNvSpPr txBox="1"/>
          <p:nvPr/>
        </p:nvSpPr>
        <p:spPr>
          <a:xfrm>
            <a:off x="2219481" y="2053950"/>
            <a:ext cx="10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narrower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A8805-4F6A-DF5F-9C5B-E61FE10C1A6E}"/>
              </a:ext>
            </a:extLst>
          </p:cNvPr>
          <p:cNvSpPr txBox="1"/>
          <p:nvPr/>
        </p:nvSpPr>
        <p:spPr>
          <a:xfrm>
            <a:off x="5476128" y="1765373"/>
            <a:ext cx="141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incompatible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62806-3D09-56C2-665B-3778E75AEB24}"/>
              </a:ext>
            </a:extLst>
          </p:cNvPr>
          <p:cNvSpPr txBox="1"/>
          <p:nvPr/>
        </p:nvSpPr>
        <p:spPr>
          <a:xfrm>
            <a:off x="4971823" y="326842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30DD9-5646-3716-BD98-1E1E65ADA512}"/>
                  </a:ext>
                </a:extLst>
              </p:cNvPr>
              <p:cNvSpPr txBox="1"/>
              <p:nvPr/>
            </p:nvSpPr>
            <p:spPr>
              <a:xfrm>
                <a:off x="194661" y="4456582"/>
                <a:ext cx="916269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800" dirty="0">
                    <a:solidFill>
                      <a:schemeClr val="accent6">
                        <a:lumMod val="75000"/>
                      </a:schemeClr>
                    </a:solidFill>
                  </a:rPr>
                  <a:t> possible assignments determines the logical relationship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30DD9-5646-3716-BD98-1E1E65ADA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61" y="4456582"/>
                <a:ext cx="9162699" cy="1569660"/>
              </a:xfrm>
              <a:prstGeom prst="rect">
                <a:avLst/>
              </a:prstGeom>
              <a:blipFill>
                <a:blip r:embed="rId3"/>
                <a:stretch>
                  <a:fillRect l="-3061" t="-8527" r="-3061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8044D3-5865-8811-7D79-ECCF1F6E2BDA}"/>
              </a:ext>
            </a:extLst>
          </p:cNvPr>
          <p:cNvCxnSpPr/>
          <p:nvPr/>
        </p:nvCxnSpPr>
        <p:spPr>
          <a:xfrm>
            <a:off x="9308592" y="1991753"/>
            <a:ext cx="0" cy="483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2EDDE4-75E0-6DE8-FC99-46FB89DC3163}"/>
              </a:ext>
            </a:extLst>
          </p:cNvPr>
          <p:cNvCxnSpPr/>
          <p:nvPr/>
        </p:nvCxnSpPr>
        <p:spPr>
          <a:xfrm>
            <a:off x="4840287" y="1704550"/>
            <a:ext cx="3198886" cy="904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0017C1-35EF-1C25-1EE2-ABFAACC460B5}"/>
              </a:ext>
            </a:extLst>
          </p:cNvPr>
          <p:cNvCxnSpPr>
            <a:cxnSpLocks/>
          </p:cNvCxnSpPr>
          <p:nvPr/>
        </p:nvCxnSpPr>
        <p:spPr>
          <a:xfrm flipH="1">
            <a:off x="2155744" y="2001931"/>
            <a:ext cx="106409" cy="418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68711F-A76A-F8A4-E935-5771D620C162}"/>
              </a:ext>
            </a:extLst>
          </p:cNvPr>
          <p:cNvCxnSpPr>
            <a:cxnSpLocks/>
          </p:cNvCxnSpPr>
          <p:nvPr/>
        </p:nvCxnSpPr>
        <p:spPr>
          <a:xfrm>
            <a:off x="1743456" y="2922823"/>
            <a:ext cx="91440" cy="41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3DEFFF-2A92-1435-C7ED-5B83BF900856}"/>
              </a:ext>
            </a:extLst>
          </p:cNvPr>
          <p:cNvCxnSpPr/>
          <p:nvPr/>
        </p:nvCxnSpPr>
        <p:spPr>
          <a:xfrm>
            <a:off x="3900095" y="3589578"/>
            <a:ext cx="3610177" cy="20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501A82-553A-09CD-BD8C-201E2C7E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C92C3-869D-C0DB-B06D-B85FE35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881C825B-33C0-E5B6-1FFD-19CC043E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9184"/>
              </p:ext>
            </p:extLst>
          </p:nvPr>
        </p:nvGraphicFramePr>
        <p:xfrm>
          <a:off x="590416" y="891206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has feathers”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F1F672-B30C-8941-5E2B-084E96BE4995}"/>
              </a:ext>
            </a:extLst>
          </p:cNvPr>
          <p:cNvCxnSpPr>
            <a:cxnSpLocks/>
          </p:cNvCxnSpPr>
          <p:nvPr/>
        </p:nvCxnSpPr>
        <p:spPr>
          <a:xfrm>
            <a:off x="805118" y="209843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BCA751-D772-F9F3-E7A9-FA75BB287088}"/>
              </a:ext>
            </a:extLst>
          </p:cNvPr>
          <p:cNvCxnSpPr>
            <a:cxnSpLocks/>
          </p:cNvCxnSpPr>
          <p:nvPr/>
        </p:nvCxnSpPr>
        <p:spPr>
          <a:xfrm>
            <a:off x="863252" y="246419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6D35396-A404-40E8-3C36-3BA056800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966693"/>
              </p:ext>
            </p:extLst>
          </p:nvPr>
        </p:nvGraphicFramePr>
        <p:xfrm>
          <a:off x="6693701" y="891206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black”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961F315-70C4-A0B8-F30C-19E2E5F11878}"/>
              </a:ext>
            </a:extLst>
          </p:cNvPr>
          <p:cNvSpPr txBox="1"/>
          <p:nvPr/>
        </p:nvSpPr>
        <p:spPr>
          <a:xfrm>
            <a:off x="1468419" y="440"/>
            <a:ext cx="2361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Equivalent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5FE831-92A2-CF0F-ACF4-8DCB8EAA625C}"/>
              </a:ext>
            </a:extLst>
          </p:cNvPr>
          <p:cNvSpPr txBox="1"/>
          <p:nvPr/>
        </p:nvSpPr>
        <p:spPr>
          <a:xfrm>
            <a:off x="7448692" y="440"/>
            <a:ext cx="2861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Independent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73537FDA-D295-AED2-4546-C5F581F62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167007"/>
              </p:ext>
            </p:extLst>
          </p:nvPr>
        </p:nvGraphicFramePr>
        <p:xfrm>
          <a:off x="584991" y="4079414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2827651-7E01-4ADE-84D3-3D9B4E2950D9}"/>
              </a:ext>
            </a:extLst>
          </p:cNvPr>
          <p:cNvSpPr txBox="1"/>
          <p:nvPr/>
        </p:nvSpPr>
        <p:spPr>
          <a:xfrm>
            <a:off x="1190523" y="3200760"/>
            <a:ext cx="2916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Incompatible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D98E34-3D03-2535-A7E3-A128A6B1E55D}"/>
              </a:ext>
            </a:extLst>
          </p:cNvPr>
          <p:cNvCxnSpPr>
            <a:cxnSpLocks/>
          </p:cNvCxnSpPr>
          <p:nvPr/>
        </p:nvCxnSpPr>
        <p:spPr>
          <a:xfrm>
            <a:off x="805118" y="490259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E219C4-A448-0210-DB48-DD0E26EB4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149958"/>
              </p:ext>
            </p:extLst>
          </p:nvPr>
        </p:nvGraphicFramePr>
        <p:xfrm>
          <a:off x="4683762" y="891206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979561-A66F-764A-5687-2416D9F04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71861"/>
              </p:ext>
            </p:extLst>
          </p:nvPr>
        </p:nvGraphicFramePr>
        <p:xfrm>
          <a:off x="10732616" y="891206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07643C-17BB-BAD8-1C9B-23E404385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460464"/>
              </p:ext>
            </p:extLst>
          </p:nvPr>
        </p:nvGraphicFramePr>
        <p:xfrm>
          <a:off x="4683762" y="4079414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86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548BB0-926F-BF3B-5B21-D051DD228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70295"/>
              </p:ext>
            </p:extLst>
          </p:nvPr>
        </p:nvGraphicFramePr>
        <p:xfrm>
          <a:off x="5460566" y="2012088"/>
          <a:ext cx="192569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696">
                  <a:extLst>
                    <a:ext uri="{9D8B030D-6E8A-4147-A177-3AD203B41FA5}">
                      <a16:colId xmlns:a16="http://schemas.microsoft.com/office/drawing/2014/main" val="3190182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1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388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3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62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6606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87F43D8-F644-124D-5FA8-CE110A1B5242}"/>
              </a:ext>
            </a:extLst>
          </p:cNvPr>
          <p:cNvSpPr/>
          <p:nvPr/>
        </p:nvSpPr>
        <p:spPr>
          <a:xfrm>
            <a:off x="5460566" y="2011560"/>
            <a:ext cx="1925696" cy="1854200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760773"/>
                  </p:ext>
                </p:extLst>
              </p:nvPr>
            </p:nvGraphicFramePr>
            <p:xfrm>
              <a:off x="1010746" y="201156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760773"/>
                  </p:ext>
                </p:extLst>
              </p:nvPr>
            </p:nvGraphicFramePr>
            <p:xfrm>
              <a:off x="1010746" y="201156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556871"/>
                  </p:ext>
                </p:extLst>
              </p:nvPr>
            </p:nvGraphicFramePr>
            <p:xfrm>
              <a:off x="7386262" y="2011560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556871"/>
                  </p:ext>
                </p:extLst>
              </p:nvPr>
            </p:nvGraphicFramePr>
            <p:xfrm>
              <a:off x="7386262" y="2011560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269631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269631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11181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16957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16957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36935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36935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10808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10808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273415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273415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349642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49642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241951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294025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294025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10960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10960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238078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238078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273943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273943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349642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349642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2573825" y="4363656"/>
                <a:ext cx="36901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825" y="4363656"/>
                <a:ext cx="369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 flipH="1">
            <a:off x="2525194" y="2552131"/>
            <a:ext cx="466275" cy="3187324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4863528"/>
                <a:ext cx="25490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4863528"/>
                <a:ext cx="2549031" cy="369332"/>
              </a:xfrm>
              <a:prstGeom prst="rect">
                <a:avLst/>
              </a:prstGeom>
              <a:blipFill>
                <a:blip r:embed="rId19"/>
                <a:stretch>
                  <a:fillRect t="-13333" r="-1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325193"/>
                <a:ext cx="3121304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325193"/>
                <a:ext cx="3121304" cy="369332"/>
              </a:xfrm>
              <a:prstGeom prst="rect">
                <a:avLst/>
              </a:prstGeom>
              <a:blipFill>
                <a:blip r:embed="rId20"/>
                <a:stretch>
                  <a:fillRect t="-13333" r="-117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5821926"/>
                <a:ext cx="272036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821926"/>
                <a:ext cx="2720360" cy="369332"/>
              </a:xfrm>
              <a:prstGeom prst="rect">
                <a:avLst/>
              </a:prstGeom>
              <a:blipFill>
                <a:blip r:embed="rId21"/>
                <a:stretch>
                  <a:fillRect t="-11475" r="-8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4261-8329-F077-E062-3FFEEBCD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A4F-042A-156A-18A0-4EB2E72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Issue fundamental object (in math is a set)</a:t>
            </a:r>
          </a:p>
          <a:p>
            <a:pPr lvl="1"/>
            <a:r>
              <a:rPr lang="en-US" dirty="0"/>
              <a:t>Science is about describing the world, but not all descriptions of the world are science</a:t>
            </a:r>
          </a:p>
          <a:p>
            <a:pPr lvl="1"/>
            <a:r>
              <a:rPr lang="en-US" dirty="0"/>
              <a:t>Require -&gt; Principle of scientific objectivity (examples of non-universal, contradictory, non-verifiable or semi-decidable)</a:t>
            </a:r>
          </a:p>
          <a:p>
            <a:pPr lvl="1"/>
            <a:r>
              <a:rPr lang="en-US" dirty="0"/>
              <a:t>Two parts: first solve non-contradiction, then solve evidence based</a:t>
            </a:r>
          </a:p>
          <a:p>
            <a:r>
              <a:rPr lang="en-US" dirty="0"/>
              <a:t>Statements</a:t>
            </a:r>
          </a:p>
          <a:p>
            <a:pPr lvl="1"/>
            <a:r>
              <a:rPr lang="en-US" strike="sngStrike" dirty="0"/>
              <a:t>Problem of web of meaning, and idealization of statements (“conceptual cut”) </a:t>
            </a:r>
            <a:r>
              <a:rPr lang="en-US" dirty="0"/>
              <a:t>-&gt; statements being prime objects (i.e. unstructured)</a:t>
            </a:r>
          </a:p>
          <a:p>
            <a:pPr lvl="1"/>
            <a:r>
              <a:rPr lang="en-US" strike="sngStrike" dirty="0"/>
              <a:t>Show the divide between formal and informal</a:t>
            </a:r>
          </a:p>
          <a:p>
            <a:pPr lvl="2"/>
            <a:r>
              <a:rPr lang="en-US" strike="sngStrike" dirty="0"/>
              <a:t>Need justifications for axioms and definitions; axioms and definitions are chosen because they allow for simple justification (not because mathematicians like them)</a:t>
            </a:r>
          </a:p>
          <a:p>
            <a:pPr lvl="1"/>
            <a:r>
              <a:rPr lang="en-US" dirty="0"/>
              <a:t>Problems in capturing self-consistency (paradoxes, semantic and formal) -&gt; Axiom of context</a:t>
            </a:r>
          </a:p>
          <a:p>
            <a:pPr lvl="1"/>
            <a:r>
              <a:rPr lang="en-US" dirty="0"/>
              <a:t>Truth is found experimentally, it has to be consistent with the meaning of the statements -&gt; Axiom of possibility</a:t>
            </a:r>
          </a:p>
          <a:p>
            <a:pPr lvl="1"/>
            <a:r>
              <a:rPr lang="en-US" dirty="0"/>
              <a:t>Dependency between statements -&gt; Axiom of closure</a:t>
            </a:r>
          </a:p>
          <a:p>
            <a:pPr lvl="1"/>
            <a:r>
              <a:rPr lang="en-US" dirty="0"/>
              <a:t>Logic operations, Equivalence (different equivalence), Boolean algebra, Narrowness and independence, </a:t>
            </a:r>
            <a:r>
              <a:rPr lang="en-US" dirty="0" err="1"/>
              <a:t>minterms</a:t>
            </a:r>
            <a:endParaRPr lang="en-US" dirty="0"/>
          </a:p>
          <a:p>
            <a:r>
              <a:rPr lang="en-US" dirty="0"/>
              <a:t>Verifiable</a:t>
            </a:r>
          </a:p>
          <a:p>
            <a:pPr lvl="1"/>
            <a:r>
              <a:rPr lang="en-US" dirty="0"/>
              <a:t>Finite time verification (also idealization) – Not convenient to formalize the tests (knowing what is testable assumes knowing the laws of physics – circularity!)</a:t>
            </a:r>
          </a:p>
          <a:p>
            <a:pPr lvl="1"/>
            <a:r>
              <a:rPr lang="en-US" dirty="0"/>
              <a:t>Axiom of verifiability</a:t>
            </a:r>
          </a:p>
          <a:p>
            <a:pPr lvl="1"/>
            <a:r>
              <a:rPr lang="en-US" dirty="0"/>
              <a:t>Problem with NOT – falsifiable/decidable</a:t>
            </a:r>
          </a:p>
          <a:p>
            <a:pPr lvl="1"/>
            <a:r>
              <a:rPr lang="en-US" dirty="0"/>
              <a:t>Axioms of finite conjunction, countable disjunction</a:t>
            </a:r>
          </a:p>
          <a:p>
            <a:r>
              <a:rPr lang="en-US" dirty="0"/>
              <a:t>Summary of the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97BB-F156-36CA-FD79-55427C48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3ABE-9F96-6463-8E54-6EDF92D028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"/>
          <a:stretch/>
        </p:blipFill>
        <p:spPr>
          <a:xfrm>
            <a:off x="297180" y="345081"/>
            <a:ext cx="9855348" cy="12906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E3CDE6B-6ED5-4A7A-F392-F19E69F051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41870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E3CDE6B-6ED5-4A7A-F392-F19E69F051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41870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6" t="-8197" r="-98863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488" t="-8197" r="-91162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149" t="-8197" r="-80114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3617" t="-8197" r="-27659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0952" t="-8197" r="-11071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CFDFE56-796E-A319-289C-D894D6287C40}"/>
              </a:ext>
            </a:extLst>
          </p:cNvPr>
          <p:cNvSpPr/>
          <p:nvPr/>
        </p:nvSpPr>
        <p:spPr>
          <a:xfrm>
            <a:off x="2613660" y="2162812"/>
            <a:ext cx="2064269" cy="2595879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856F2-47B5-4ED8-DCE6-67329B5CB6A4}"/>
                  </a:ext>
                </a:extLst>
              </p:cNvPr>
              <p:cNvSpPr txBox="1"/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856F2-47B5-4ED8-DCE6-67329B5CB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3876A6-3EFE-F3FB-A238-7F6359E8F26A}"/>
              </a:ext>
            </a:extLst>
          </p:cNvPr>
          <p:cNvCxnSpPr/>
          <p:nvPr/>
        </p:nvCxnSpPr>
        <p:spPr>
          <a:xfrm>
            <a:off x="2814444" y="3263066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AE17B0-9A14-BE2A-B663-9A4591C04D6A}"/>
                  </a:ext>
                </a:extLst>
              </p:cNvPr>
              <p:cNvSpPr txBox="1"/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AE17B0-9A14-BE2A-B663-9A4591C04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blipFill>
                <a:blip r:embed="rId6"/>
                <a:stretch>
                  <a:fillRect t="-13333" r="-6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3CBF64C-DA86-E558-2016-D464569B6139}"/>
              </a:ext>
            </a:extLst>
          </p:cNvPr>
          <p:cNvSpPr txBox="1"/>
          <p:nvPr/>
        </p:nvSpPr>
        <p:spPr>
          <a:xfrm>
            <a:off x="7638288" y="2385903"/>
            <a:ext cx="397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whether it is needed as an axiom: the closure may be proven to exist and be unique.</a:t>
            </a:r>
          </a:p>
        </p:txBody>
      </p:sp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4B6490-1618-A17A-EE95-35CE49556A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425488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4B6490-1618-A17A-EE95-35CE49556A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425488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6" t="-8197" r="-98863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488" t="-8197" r="-91162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149" t="-8197" r="-80114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3617" t="-8197" r="-27659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0952" t="-8197" r="-11071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1E71022-E453-E322-955B-BE7A835F2C32}"/>
              </a:ext>
            </a:extLst>
          </p:cNvPr>
          <p:cNvSpPr/>
          <p:nvPr/>
        </p:nvSpPr>
        <p:spPr>
          <a:xfrm>
            <a:off x="2613660" y="2162812"/>
            <a:ext cx="2064269" cy="2595879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C0DE3-266B-9E74-96DD-3F4F61AB4114}"/>
                  </a:ext>
                </a:extLst>
              </p:cNvPr>
              <p:cNvSpPr txBox="1"/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C0DE3-266B-9E74-96DD-3F4F61AB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B5E671-1E47-9408-9B0B-DFF447859B46}"/>
              </a:ext>
            </a:extLst>
          </p:cNvPr>
          <p:cNvCxnSpPr/>
          <p:nvPr/>
        </p:nvCxnSpPr>
        <p:spPr>
          <a:xfrm>
            <a:off x="2814444" y="3263066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B36BC-569C-870A-27A4-77783FAA9891}"/>
                  </a:ext>
                </a:extLst>
              </p:cNvPr>
              <p:cNvSpPr txBox="1"/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B36BC-569C-870A-27A4-77783FAA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blipFill>
                <a:blip r:embed="rId6"/>
                <a:stretch>
                  <a:fillRect t="-13333" r="-6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00057F-14DF-6CF2-CD4A-1C22A7021688}"/>
              </a:ext>
            </a:extLst>
          </p:cNvPr>
          <p:cNvCxnSpPr/>
          <p:nvPr/>
        </p:nvCxnSpPr>
        <p:spPr>
          <a:xfrm>
            <a:off x="2814444" y="2452298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E28D25-1B91-EFED-CB87-5101BCB7DD78}"/>
                  </a:ext>
                </a:extLst>
              </p:cNvPr>
              <p:cNvSpPr txBox="1"/>
              <p:nvPr/>
            </p:nvSpPr>
            <p:spPr>
              <a:xfrm>
                <a:off x="2987857" y="2067280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E28D25-1B91-EFED-CB87-5101BCB7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57" y="2067280"/>
                <a:ext cx="749808" cy="369332"/>
              </a:xfrm>
              <a:prstGeom prst="rect">
                <a:avLst/>
              </a:prstGeom>
              <a:blipFill>
                <a:blip r:embed="rId7"/>
                <a:stretch>
                  <a:fillRect l="-2439" r="-7561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86741C-DE95-8014-2EF5-98A5B884B153}"/>
              </a:ext>
            </a:extLst>
          </p:cNvPr>
          <p:cNvSpPr txBox="1"/>
          <p:nvPr/>
        </p:nvSpPr>
        <p:spPr>
          <a:xfrm>
            <a:off x="8005544" y="1759982"/>
            <a:ext cx="338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02BB5-897C-69A3-C67B-32ED07F31B50}"/>
              </a:ext>
            </a:extLst>
          </p:cNvPr>
          <p:cNvSpPr txBox="1"/>
          <p:nvPr/>
        </p:nvSpPr>
        <p:spPr>
          <a:xfrm>
            <a:off x="7673723" y="2970310"/>
            <a:ext cx="404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not a cat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5437403"/>
                  </p:ext>
                </p:extLst>
              </p:nvPr>
            </p:nvGraphicFramePr>
            <p:xfrm>
              <a:off x="778165" y="1782867"/>
              <a:ext cx="138909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545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694545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5437403"/>
                  </p:ext>
                </p:extLst>
              </p:nvPr>
            </p:nvGraphicFramePr>
            <p:xfrm>
              <a:off x="778165" y="1782867"/>
              <a:ext cx="138909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545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694545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70" t="-1639" r="-10260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754" t="-1639" r="-350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4309709"/>
                  </p:ext>
                </p:extLst>
              </p:nvPr>
            </p:nvGraphicFramePr>
            <p:xfrm>
              <a:off x="3545595" y="1782867"/>
              <a:ext cx="3265422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4237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44237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44237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44237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44237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44237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4309709"/>
                  </p:ext>
                </p:extLst>
              </p:nvPr>
            </p:nvGraphicFramePr>
            <p:xfrm>
              <a:off x="3545595" y="1782867"/>
              <a:ext cx="3265422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4237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44237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44237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44237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44237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44237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11" t="-8197" r="-50111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2247" t="-8197" r="-406742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8197" r="-302222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3371" t="-8197" r="-205618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98889" t="-8197" r="-103333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/>
              <p:nvPr/>
            </p:nvSpPr>
            <p:spPr>
              <a:xfrm>
                <a:off x="4630810" y="4457157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¬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10" y="4457157"/>
                <a:ext cx="48282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E3E5C-B66F-2E01-5BB1-AFF9A51C861E}"/>
              </a:ext>
            </a:extLst>
          </p:cNvPr>
          <p:cNvSpPr/>
          <p:nvPr/>
        </p:nvSpPr>
        <p:spPr>
          <a:xfrm>
            <a:off x="3808855" y="4503248"/>
            <a:ext cx="2138183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65B34-390E-096E-CA5C-4FADBEC70DD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698604" y="2344757"/>
            <a:ext cx="1" cy="62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5EAD30-B817-F5F5-2623-8258C430D7EA}"/>
                  </a:ext>
                </a:extLst>
              </p:cNvPr>
              <p:cNvSpPr txBox="1"/>
              <p:nvPr/>
            </p:nvSpPr>
            <p:spPr>
              <a:xfrm>
                <a:off x="9698604" y="2339127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¬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5EAD30-B817-F5F5-2623-8258C430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604" y="2339127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4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¬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800" b="0" i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∧ </m:t>
                                </m:r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8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24ECA53-6D58-2907-0E03-FD00AE034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3683451"/>
                  </p:ext>
                </p:extLst>
              </p:nvPr>
            </p:nvGraphicFramePr>
            <p:xfrm>
              <a:off x="1596205" y="4389827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62857" r="-18290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161321" r="-182900" b="-1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67658" t="-263810" r="-1829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7169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ea typeface="Cambria Math" panose="02040503050406030204" pitchFamily="18" charset="0"/>
                          </a:endParaRP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)=truth(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8336703"/>
                  </p:ext>
                </p:extLst>
              </p:nvPr>
            </p:nvGraphicFramePr>
            <p:xfrm>
              <a:off x="119730" y="2672464"/>
              <a:ext cx="8545299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103937" r="-247059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205556" r="-247059" b="-10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7059" t="-305556" r="-247059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3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4F6F33-2B4A-E150-DD96-8AB31240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B1DFA-74A5-A8FB-E28A-6747DAD3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4FCFA-F153-4C31-6F3E-DAEEBCC1F18F}"/>
              </a:ext>
            </a:extLst>
          </p:cNvPr>
          <p:cNvSpPr txBox="1"/>
          <p:nvPr/>
        </p:nvSpPr>
        <p:spPr>
          <a:xfrm>
            <a:off x="487680" y="1120676"/>
            <a:ext cx="10802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If we wanted to construct an axiomatic theory for all experimental science,</a:t>
            </a:r>
            <a:br>
              <a:rPr lang="en-US" sz="4800" dirty="0"/>
            </a:br>
            <a:r>
              <a:rPr lang="en-US" sz="4800" dirty="0"/>
              <a:t>what should our primitive notion be?</a:t>
            </a:r>
          </a:p>
        </p:txBody>
      </p:sp>
    </p:spTree>
    <p:extLst>
      <p:ext uri="{BB962C8B-B14F-4D97-AF65-F5344CB8AC3E}">
        <p14:creationId xmlns:p14="http://schemas.microsoft.com/office/powerpoint/2010/main" val="46911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13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0BEED8-8414-A7B3-6D8E-30150BCE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ABFCE-D056-DE2D-EF38-CAD82188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27801A-4993-696E-17B4-7BA034A4BCAA}"/>
              </a:ext>
            </a:extLst>
          </p:cNvPr>
          <p:cNvCxnSpPr>
            <a:cxnSpLocks/>
          </p:cNvCxnSpPr>
          <p:nvPr/>
        </p:nvCxnSpPr>
        <p:spPr>
          <a:xfrm flipH="1" flipV="1">
            <a:off x="9858452" y="1042416"/>
            <a:ext cx="523184" cy="29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36E9A2-B3DE-0DDA-7BEE-E23A95B04E41}"/>
              </a:ext>
            </a:extLst>
          </p:cNvPr>
          <p:cNvSpPr txBox="1"/>
          <p:nvPr/>
        </p:nvSpPr>
        <p:spPr>
          <a:xfrm>
            <a:off x="10381636" y="1229187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Guiding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626708-8F06-0E0A-F7B2-D4C355D63780}"/>
                  </a:ext>
                </a:extLst>
              </p:cNvPr>
              <p:cNvSpPr txBox="1"/>
              <p:nvPr/>
            </p:nvSpPr>
            <p:spPr>
              <a:xfrm>
                <a:off x="1347651" y="2030152"/>
                <a:ext cx="4887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Universal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same for everybody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626708-8F06-0E0A-F7B2-D4C355D6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2030152"/>
                <a:ext cx="4887941" cy="523220"/>
              </a:xfrm>
              <a:prstGeom prst="rect">
                <a:avLst/>
              </a:prstGeom>
              <a:blipFill>
                <a:blip r:embed="rId2"/>
                <a:stretch>
                  <a:fillRect l="-2494" t="-10465" r="-12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3E6967-BCDC-FE53-306C-84433B331CAE}"/>
                  </a:ext>
                </a:extLst>
              </p:cNvPr>
              <p:cNvSpPr txBox="1"/>
              <p:nvPr/>
            </p:nvSpPr>
            <p:spPr>
              <a:xfrm>
                <a:off x="1347651" y="2721063"/>
                <a:ext cx="7968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Non-contradictory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something is either true or false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3E6967-BCDC-FE53-306C-84433B33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2721063"/>
                <a:ext cx="7968528" cy="523220"/>
              </a:xfrm>
              <a:prstGeom prst="rect">
                <a:avLst/>
              </a:prstGeom>
              <a:blipFill>
                <a:blip r:embed="rId3"/>
                <a:stretch>
                  <a:fillRect l="-1530" t="-10465" r="-68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F4816-9CE1-2AC5-38C8-D5DE360072BA}"/>
                  </a:ext>
                </a:extLst>
              </p:cNvPr>
              <p:cNvSpPr txBox="1"/>
              <p:nvPr/>
            </p:nvSpPr>
            <p:spPr>
              <a:xfrm>
                <a:off x="1347651" y="3415546"/>
                <a:ext cx="7983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Evidence based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truth is determined experimentally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F4816-9CE1-2AC5-38C8-D5DE36007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3415546"/>
                <a:ext cx="7983211" cy="523220"/>
              </a:xfrm>
              <a:prstGeom prst="rect">
                <a:avLst/>
              </a:prstGeom>
              <a:blipFill>
                <a:blip r:embed="rId4"/>
                <a:stretch>
                  <a:fillRect l="-1527" t="-10465" r="-2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F10501-973C-8050-BCFC-B775A859A85A}"/>
              </a:ext>
            </a:extLst>
          </p:cNvPr>
          <p:cNvSpPr txBox="1"/>
          <p:nvPr/>
        </p:nvSpPr>
        <p:spPr>
          <a:xfrm>
            <a:off x="365762" y="313692"/>
            <a:ext cx="11460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Principle of scientific objectivity: </a:t>
            </a:r>
            <a:r>
              <a:rPr lang="en-US" sz="4000" dirty="0"/>
              <a:t>science is universal, non-contradictory and evidence based.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E609B5-D618-E37C-920A-AF76A17B8D63}"/>
              </a:ext>
            </a:extLst>
          </p:cNvPr>
          <p:cNvCxnSpPr>
            <a:cxnSpLocks/>
          </p:cNvCxnSpPr>
          <p:nvPr/>
        </p:nvCxnSpPr>
        <p:spPr>
          <a:xfrm flipH="1">
            <a:off x="6620807" y="2214540"/>
            <a:ext cx="1584409" cy="9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926D9-C6AB-9E22-A29E-4FF1DA26F674}"/>
              </a:ext>
            </a:extLst>
          </p:cNvPr>
          <p:cNvCxnSpPr>
            <a:cxnSpLocks/>
          </p:cNvCxnSpPr>
          <p:nvPr/>
        </p:nvCxnSpPr>
        <p:spPr>
          <a:xfrm flipH="1">
            <a:off x="7386452" y="2305112"/>
            <a:ext cx="866479" cy="415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B5E928-66D1-F94B-88A7-AC9705CAD016}"/>
              </a:ext>
            </a:extLst>
          </p:cNvPr>
          <p:cNvSpPr txBox="1"/>
          <p:nvPr/>
        </p:nvSpPr>
        <p:spPr>
          <a:xfrm>
            <a:off x="8252931" y="1866726"/>
            <a:ext cx="313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Suggest logic as fundamental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818934-D1C9-650B-CEB9-AF65BB4B2546}"/>
              </a:ext>
            </a:extLst>
          </p:cNvPr>
          <p:cNvSpPr txBox="1"/>
          <p:nvPr/>
        </p:nvSpPr>
        <p:spPr>
          <a:xfrm>
            <a:off x="9018576" y="2236058"/>
            <a:ext cx="14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like mathematics!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7EA72-BD8C-4E90-01CA-476796C50872}"/>
              </a:ext>
            </a:extLst>
          </p:cNvPr>
          <p:cNvCxnSpPr>
            <a:cxnSpLocks/>
          </p:cNvCxnSpPr>
          <p:nvPr/>
        </p:nvCxnSpPr>
        <p:spPr>
          <a:xfrm flipH="1" flipV="1">
            <a:off x="5947039" y="3938766"/>
            <a:ext cx="529390" cy="21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D6AD69-F3A9-7A2B-7F2A-06E798C795CC}"/>
              </a:ext>
            </a:extLst>
          </p:cNvPr>
          <p:cNvSpPr txBox="1"/>
          <p:nvPr/>
        </p:nvSpPr>
        <p:spPr>
          <a:xfrm>
            <a:off x="6476429" y="3986565"/>
            <a:ext cx="243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with some 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BF041F-0D85-5B0E-E060-695DD2CA40E5}"/>
                  </a:ext>
                </a:extLst>
              </p:cNvPr>
              <p:cNvSpPr txBox="1"/>
              <p:nvPr/>
            </p:nvSpPr>
            <p:spPr>
              <a:xfrm>
                <a:off x="522783" y="4565874"/>
                <a:ext cx="88080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Logic of experimentally verifiable statements!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BF041F-0D85-5B0E-E060-695DD2CA4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3" y="4565874"/>
                <a:ext cx="8808079" cy="584775"/>
              </a:xfrm>
              <a:prstGeom prst="rect">
                <a:avLst/>
              </a:prstGeom>
              <a:blipFill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78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5AA6-6A80-288A-ED2F-2D37DC91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of statements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E5CE-856F-8A80-6672-9263A28E9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0D31A-7194-8549-3919-40BFFC3B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A0D7E-ADCC-88CA-5217-A37B182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7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axiom/definition has two parts: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Informal part: tells us what elements in the physical world we are characterizing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Formal part: how the elements are</a:t>
            </a:r>
            <a:br>
              <a:rPr lang="en-US" sz="2400" dirty="0"/>
            </a:br>
            <a:r>
              <a:rPr lang="en-US" sz="2400" dirty="0"/>
              <a:t>characterized mathematically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191D63-C639-7E3E-20F8-6F9936197535}"/>
              </a:ext>
            </a:extLst>
          </p:cNvPr>
          <p:cNvSpPr txBox="1"/>
          <p:nvPr/>
        </p:nvSpPr>
        <p:spPr>
          <a:xfrm>
            <a:off x="4129482" y="4804127"/>
            <a:ext cx="5302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axiom/definition has a justification:</a:t>
            </a:r>
          </a:p>
          <a:p>
            <a:r>
              <a:rPr lang="en-US" sz="2400" dirty="0"/>
              <a:t>argues why the mathematical characterization follows from the physical one</a:t>
            </a:r>
          </a:p>
        </p:txBody>
      </p: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Axiom: brings objects from the informal to the formal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191D63-C639-7E3E-20F8-6F9936197535}"/>
              </a:ext>
            </a:extLst>
          </p:cNvPr>
          <p:cNvSpPr txBox="1"/>
          <p:nvPr/>
        </p:nvSpPr>
        <p:spPr>
          <a:xfrm>
            <a:off x="4129482" y="4049747"/>
            <a:ext cx="5302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Axioms/definitions should be formulated so that they are easy to justify…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FA846-2820-8F9D-2074-CF4AC279133A}"/>
              </a:ext>
            </a:extLst>
          </p:cNvPr>
          <p:cNvSpPr txBox="1"/>
          <p:nvPr/>
        </p:nvSpPr>
        <p:spPr>
          <a:xfrm>
            <a:off x="4129482" y="3330060"/>
            <a:ext cx="787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Definition: further specializes formal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2AA7C-6745-8CA4-2AA9-7808F10FC50B}"/>
              </a:ext>
            </a:extLst>
          </p:cNvPr>
          <p:cNvSpPr txBox="1"/>
          <p:nvPr/>
        </p:nvSpPr>
        <p:spPr>
          <a:xfrm>
            <a:off x="4129482" y="4831647"/>
            <a:ext cx="5302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… not so that they follow trends in mathematics</a:t>
            </a:r>
          </a:p>
        </p:txBody>
      </p:sp>
    </p:spTree>
    <p:extLst>
      <p:ext uri="{BB962C8B-B14F-4D97-AF65-F5344CB8AC3E}">
        <p14:creationId xmlns:p14="http://schemas.microsoft.com/office/powerpoint/2010/main" val="389850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Physical objects are made “mathematically precise” by throwing out everything that can’t be made precise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FA846-2820-8F9D-2074-CF4AC279133A}"/>
              </a:ext>
            </a:extLst>
          </p:cNvPr>
          <p:cNvSpPr txBox="1"/>
          <p:nvPr/>
        </p:nvSpPr>
        <p:spPr>
          <a:xfrm>
            <a:off x="4129482" y="3772020"/>
            <a:ext cx="604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Syntax, grammar, meaning, … can’t be made precise, so are not part of the formal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BBC68-745A-E2C5-C65E-FBACE8E83613}"/>
                  </a:ext>
                </a:extLst>
              </p:cNvPr>
              <p:cNvSpPr txBox="1"/>
              <p:nvPr/>
            </p:nvSpPr>
            <p:spPr>
              <a:xfrm>
                <a:off x="4129482" y="4643244"/>
                <a:ext cx="6043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Statements are primitive objects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BBC68-745A-E2C5-C65E-FBACE8E8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482" y="4643244"/>
                <a:ext cx="6043218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00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mathematics, primitive objects (i.e. those that are left unspecified) must be elements of a set. The logical context, then, has two functions: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35EB2-95B1-5F2F-1592-A37E0A543EA0}"/>
              </a:ext>
            </a:extLst>
          </p:cNvPr>
          <p:cNvSpPr txBox="1"/>
          <p:nvPr/>
        </p:nvSpPr>
        <p:spPr>
          <a:xfrm>
            <a:off x="888769" y="3848092"/>
            <a:ext cx="7499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in the formal system, it is the “container” for the primitive objects (i.e. the statements)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94CB3-F5A4-549B-45A3-711A472402B5}"/>
              </a:ext>
            </a:extLst>
          </p:cNvPr>
          <p:cNvSpPr txBox="1"/>
          <p:nvPr/>
        </p:nvSpPr>
        <p:spPr>
          <a:xfrm>
            <a:off x="888769" y="4852269"/>
            <a:ext cx="7499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2) in the informal system, consistency/semantic/… are properties of groups of statements (i.e. of the context)</a:t>
            </a:r>
          </a:p>
        </p:txBody>
      </p:sp>
    </p:spTree>
    <p:extLst>
      <p:ext uri="{BB962C8B-B14F-4D97-AF65-F5344CB8AC3E}">
        <p14:creationId xmlns:p14="http://schemas.microsoft.com/office/powerpoint/2010/main" val="3587351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28735</TotalTime>
  <Words>1888</Words>
  <Application>Microsoft Office PowerPoint</Application>
  <PresentationFormat>Widescreen</PresentationFormat>
  <Paragraphs>593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The Logic of Experimental verifiability</vt:lpstr>
      <vt:lpstr>Outline</vt:lpstr>
      <vt:lpstr>PowerPoint Presentation</vt:lpstr>
      <vt:lpstr>PowerPoint Presentation</vt:lpstr>
      <vt:lpstr>Logic of statements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184</cp:revision>
  <dcterms:created xsi:type="dcterms:W3CDTF">2021-04-07T15:17:47Z</dcterms:created>
  <dcterms:modified xsi:type="dcterms:W3CDTF">2024-04-09T21:20:56Z</dcterms:modified>
</cp:coreProperties>
</file>